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_rels/presentation.xml.rels" ContentType="application/vnd.openxmlformats-package.relationships+xml"/>
  <Override PartName="/ppt/media/image11.jpeg" ContentType="image/jpeg"/>
  <Override PartName="/ppt/media/image23.wmf" ContentType="image/x-wmf"/>
  <Override PartName="/ppt/media/image13.wmf" ContentType="image/x-wmf"/>
  <Override PartName="/ppt/media/image8.jpeg" ContentType="image/jpeg"/>
  <Override PartName="/ppt/media/image9.png" ContentType="image/png"/>
  <Override PartName="/ppt/media/image12.jpeg" ContentType="image/jpeg"/>
  <Override PartName="/ppt/media/image7.jpeg" ContentType="image/jpeg"/>
  <Override PartName="/ppt/media/image6.png" ContentType="image/png"/>
  <Override PartName="/ppt/media/image17.tif" ContentType="image/tiff"/>
  <Override PartName="/ppt/media/image5.wmf" ContentType="image/x-wmf"/>
  <Override PartName="/ppt/media/image10.png" ContentType="image/png"/>
  <Override PartName="/ppt/media/image28.wmf" ContentType="image/x-wmf"/>
  <Override PartName="/ppt/media/image4.wmf" ContentType="image/x-wmf"/>
  <Override PartName="/ppt/media/image27.wmf" ContentType="image/x-wmf"/>
  <Override PartName="/ppt/media/image25.png" ContentType="image/png"/>
  <Override PartName="/ppt/media/image24.png" ContentType="image/png"/>
  <Override PartName="/ppt/media/image22.wmf" ContentType="image/x-wmf"/>
  <Override PartName="/ppt/media/image20.wmf" ContentType="image/x-wmf"/>
  <Override PartName="/ppt/media/image19.jpeg" ContentType="image/jpeg"/>
  <Override PartName="/ppt/media/image18.jpeg" ContentType="image/jpeg"/>
  <Override PartName="/ppt/media/image21.wmf" ContentType="image/x-wmf"/>
  <Override PartName="/ppt/media/image16.png" ContentType="image/png"/>
  <Override PartName="/ppt/media/image15.png" ContentType="image/png"/>
  <Override PartName="/ppt/media/image3.wmf" ContentType="image/x-wmf"/>
  <Override PartName="/ppt/media/image26.wmf" ContentType="image/x-wmf"/>
  <Override PartName="/ppt/media/image14.png" ContentType="image/png"/>
  <Override PartName="/ppt/media/image1.wmf" ContentType="image/x-wmf"/>
  <Override PartName="/ppt/media/image2.wmf" ContentType="image/x-wmf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dt" idx="1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ftr" idx="1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sldNum" idx="1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E23304E7-40CD-4572-8BBE-935824210A7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7CA1266-D829-4B74-AF27-B64B423EB98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C83F2C-1090-4ABA-AE72-92EEB5A0C39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2C5B723-5243-443A-A45A-6F78813A5A8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41D12C-321D-4FEA-8366-B60D4992F82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D0B89C-DC47-4710-9C7C-0598CB80A8E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6C8393-E5EA-4796-8946-F1D968CE6FD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21B7DF-462B-4231-94DD-ACDF9414853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02CF0A-215F-4A18-9B67-D9C15ED00AD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9D8BD7-5D0A-4FB7-8A1C-5AFFAB7A6EE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7EA105-AF9E-4B3D-B37F-C962FC8D48A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EBFD97-FA5E-499D-B0CB-4204D96F2F3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78ACDE-9992-484F-9C8E-03F38D045CD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2474B5-8018-4703-ACAA-A4E11459C8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CF2EEF-F0DD-42B2-A993-5E6E9753EB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AEF7F5-FB6D-43DB-A88F-7AAE7F86843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49A6CA-D9AD-4FA6-BF92-A2173405F2F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6D5C710-5141-45F9-84B2-63B27CF0B4B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E5A7335-CD8D-4446-8A07-6EEC9767686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1B93F8C-1E17-4AEE-BAEA-9ED41F4E00C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28115C1-7E0E-419D-AD90-F1CA6EED903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AA79C16-3B1E-42A7-8058-86A86E5FB9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2DBCBF8-58B2-49D8-A97D-2AF438E781A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23CF104-1DD2-44E6-B09B-D15C05097D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8F18006-C26E-496A-87A1-03862EE9A70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BDF1EAE-79C8-4511-99E6-71B4EDAB79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63E096-67DD-4A9B-9098-63B599A495B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E9D1B0-892D-4C30-A5CF-428615D63F9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2274129-8FAC-47CA-9E8C-D34AF204C73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B2DBA5B-BCA0-4417-92C7-39A2F462979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37DFF02-71B3-4DD6-BEAD-7CD8FEED804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EA3D998-8794-4FD4-9518-EDB8C4A510B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9D476CA-2156-4362-B021-7BE2CE0D592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9B6E5CC-D9A8-4B7B-B359-887D8CD343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DD22FDC-11FA-4B33-8F38-A0EA536A957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85A9BCE-A6A6-4F09-B55D-20C1423AA54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8AF2A8B-3662-49F1-AAB9-2765023E1CC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450BCD3-9C10-42EA-BCA4-D613205F26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97BF05F-6396-4C6E-907A-57280EE3389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4A2FEBE-FABB-4DA5-B857-580024D1A66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BCEEC82-FE33-4605-9831-1B972BF06BF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D611485-E058-4542-8452-4CDD2130D56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B35C4D2-1C74-4A8C-ABD7-7B7C1DC217C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116C4FF-1E23-497C-8644-151C9C8FD18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B692A50-9EC2-498B-BEB7-19FD97DA4E9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D3C68A2-D372-4A79-9010-6895017DF98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6A969F6-678E-4D14-A3BD-CC16D108A61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EBE89C9-4B14-4732-ABE2-5059A03FB9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16CC76A-8DED-4A32-904C-965838A3420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814FCE1-B26C-4C95-B489-CEB71728FA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79D287A-F511-44CB-97BC-4FD85A3C871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FB314AA-9D3A-43A6-9A4E-C396AF40591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FBFFACB-7DFF-43EB-9ACB-964188B371D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2280" cy="4294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2280" cy="42948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9404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3228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FD68442C-854D-42A6-B2C1-4A960087989A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3228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2280" cy="42948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9404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3228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A88A55D3-5FC4-4951-9B48-4F0262E4CF7F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3228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2280" cy="42948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ftr" idx="7"/>
          </p:nvPr>
        </p:nvSpPr>
        <p:spPr>
          <a:xfrm>
            <a:off x="3124080" y="6245280"/>
            <a:ext cx="289404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ldNum" idx="8"/>
          </p:nvPr>
        </p:nvSpPr>
        <p:spPr>
          <a:xfrm>
            <a:off x="6553080" y="6245280"/>
            <a:ext cx="213228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3580B432-8B39-4A69-A495-294C63F3E983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dt" idx="9"/>
          </p:nvPr>
        </p:nvSpPr>
        <p:spPr>
          <a:xfrm>
            <a:off x="457200" y="6245280"/>
            <a:ext cx="213228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70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2280" cy="42948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ftr" idx="10"/>
          </p:nvPr>
        </p:nvSpPr>
        <p:spPr>
          <a:xfrm>
            <a:off x="3124080" y="6245280"/>
            <a:ext cx="289404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11"/>
          </p:nvPr>
        </p:nvSpPr>
        <p:spPr>
          <a:xfrm>
            <a:off x="6553080" y="6245280"/>
            <a:ext cx="213228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92FB3644-C1D3-42D8-ADB0-5C01E313407B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dt" idx="12"/>
          </p:nvPr>
        </p:nvSpPr>
        <p:spPr>
          <a:xfrm>
            <a:off x="457200" y="6245280"/>
            <a:ext cx="213228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5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image" Target="../media/image21.wmf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wmf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wmf"/><Relationship Id="rId6" Type="http://schemas.openxmlformats.org/officeDocument/2006/relationships/image" Target="../media/image27.wmf"/><Relationship Id="rId7" Type="http://schemas.openxmlformats.org/officeDocument/2006/relationships/image" Target="../media/image28.wmf"/><Relationship Id="rId8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5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wmf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tif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3640" cy="6851160"/>
          </a:xfrm>
          <a:prstGeom prst="rect">
            <a:avLst/>
          </a:prstGeom>
          <a:ln w="0">
            <a:noFill/>
          </a:ln>
        </p:spPr>
      </p:pic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70960" cy="14684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Introduction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0" name="TextBox 7"/>
          <p:cNvSpPr/>
          <p:nvPr/>
        </p:nvSpPr>
        <p:spPr>
          <a:xfrm>
            <a:off x="2570400" y="6203520"/>
            <a:ext cx="40021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21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80440" cy="438660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160" cy="73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3728.O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5" name="Picture 6" descr="Miami Rick ✈️🇺🇸 on Twitter: &quot;I'll just leave this....here ..."/>
          <p:cNvPicPr/>
          <p:nvPr/>
        </p:nvPicPr>
        <p:blipFill>
          <a:blip r:embed="rId1"/>
          <a:stretch/>
        </p:blipFill>
        <p:spPr>
          <a:xfrm>
            <a:off x="2028240" y="914400"/>
            <a:ext cx="5057280" cy="507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3" descr="A large passenger jet flying through a clear blue sky&#10;&#10;Description automatically generated"/>
          <p:cNvPicPr/>
          <p:nvPr/>
        </p:nvPicPr>
        <p:blipFill>
          <a:blip r:embed="rId1"/>
          <a:stretch/>
        </p:blipFill>
        <p:spPr>
          <a:xfrm>
            <a:off x="0" y="-1800"/>
            <a:ext cx="9206280" cy="6856560"/>
          </a:xfrm>
          <a:prstGeom prst="rect">
            <a:avLst/>
          </a:prstGeom>
          <a:ln w="0">
            <a:noFill/>
          </a:ln>
        </p:spPr>
      </p:pic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143000" y="914040"/>
            <a:ext cx="3054960" cy="6573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Arial"/>
              </a:rPr>
              <a:t>Break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160" cy="73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9" name="TextBox 2"/>
          <p:cNvSpPr/>
          <p:nvPr/>
        </p:nvSpPr>
        <p:spPr>
          <a:xfrm>
            <a:off x="1292400" y="2444400"/>
            <a:ext cx="642564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Expect TRUE/FALSE questions as part of the Homework and Exams.  In all cases students are expected to provide a concise, correct, logically sound justification for full credit.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160" cy="73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1" name="TextBox 5"/>
          <p:cNvSpPr/>
          <p:nvPr/>
        </p:nvSpPr>
        <p:spPr>
          <a:xfrm>
            <a:off x="4545000" y="1454400"/>
            <a:ext cx="433836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2" name="Picture 2" descr=""/>
          <p:cNvPicPr/>
          <p:nvPr/>
        </p:nvPicPr>
        <p:blipFill>
          <a:blip r:embed="rId1"/>
          <a:stretch/>
        </p:blipFill>
        <p:spPr>
          <a:xfrm>
            <a:off x="277560" y="1553040"/>
            <a:ext cx="3803400" cy="1159560"/>
          </a:xfrm>
          <a:prstGeom prst="rect">
            <a:avLst/>
          </a:prstGeom>
          <a:ln w="0">
            <a:noFill/>
          </a:ln>
        </p:spPr>
      </p:pic>
      <p:pic>
        <p:nvPicPr>
          <p:cNvPr id="263" name="Picture 3" descr=""/>
          <p:cNvPicPr/>
          <p:nvPr/>
        </p:nvPicPr>
        <p:blipFill>
          <a:blip r:embed="rId2"/>
          <a:stretch/>
        </p:blipFill>
        <p:spPr>
          <a:xfrm>
            <a:off x="5421960" y="1791360"/>
            <a:ext cx="316080" cy="30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160" cy="73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5" name="TextBox 5"/>
          <p:cNvSpPr/>
          <p:nvPr/>
        </p:nvSpPr>
        <p:spPr>
          <a:xfrm>
            <a:off x="4545000" y="837360"/>
            <a:ext cx="433836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6" name="Picture 2" descr=""/>
          <p:cNvPicPr/>
          <p:nvPr/>
        </p:nvPicPr>
        <p:blipFill>
          <a:blip r:embed="rId1"/>
          <a:stretch/>
        </p:blipFill>
        <p:spPr>
          <a:xfrm>
            <a:off x="277560" y="936000"/>
            <a:ext cx="3803400" cy="115956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3" descr=""/>
          <p:cNvPicPr/>
          <p:nvPr/>
        </p:nvPicPr>
        <p:blipFill>
          <a:blip r:embed="rId2"/>
          <a:stretch/>
        </p:blipFill>
        <p:spPr>
          <a:xfrm>
            <a:off x="5421960" y="1174320"/>
            <a:ext cx="316080" cy="30348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"/>
          <p:cNvSpPr/>
          <p:nvPr/>
        </p:nvSpPr>
        <p:spPr>
          <a:xfrm>
            <a:off x="3200400" y="5244120"/>
            <a:ext cx="27514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Both figures satisfy the given conditions!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9" name="Picture 17" descr="testnew2.png"/>
          <p:cNvPicPr/>
          <p:nvPr/>
        </p:nvPicPr>
        <p:blipFill>
          <a:blip r:embed="rId3"/>
          <a:stretch/>
        </p:blipFill>
        <p:spPr>
          <a:xfrm rot="20371800">
            <a:off x="173160" y="4312440"/>
            <a:ext cx="2844000" cy="772920"/>
          </a:xfrm>
          <a:prstGeom prst="rect">
            <a:avLst/>
          </a:prstGeom>
          <a:ln w="9525">
            <a:noFill/>
          </a:ln>
        </p:spPr>
      </p:pic>
      <p:sp>
        <p:nvSpPr>
          <p:cNvPr id="270" name="Line 4"/>
          <p:cNvSpPr/>
          <p:nvPr/>
        </p:nvSpPr>
        <p:spPr>
          <a:xfrm flipV="1">
            <a:off x="2497680" y="4016880"/>
            <a:ext cx="1627920" cy="6037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Line 5"/>
          <p:cNvSpPr/>
          <p:nvPr/>
        </p:nvSpPr>
        <p:spPr>
          <a:xfrm>
            <a:off x="2501640" y="4620600"/>
            <a:ext cx="464040" cy="127620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Line 7"/>
          <p:cNvSpPr/>
          <p:nvPr/>
        </p:nvSpPr>
        <p:spPr>
          <a:xfrm flipV="1">
            <a:off x="2509560" y="3779640"/>
            <a:ext cx="1347840" cy="84096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73" name="Picture 17" descr="testnew2.png"/>
          <p:cNvPicPr/>
          <p:nvPr/>
        </p:nvPicPr>
        <p:blipFill>
          <a:blip r:embed="rId4"/>
          <a:stretch/>
        </p:blipFill>
        <p:spPr>
          <a:xfrm rot="1064400">
            <a:off x="4830840" y="3962160"/>
            <a:ext cx="2844000" cy="772920"/>
          </a:xfrm>
          <a:prstGeom prst="rect">
            <a:avLst/>
          </a:prstGeom>
          <a:ln w="9525">
            <a:noFill/>
          </a:ln>
        </p:spPr>
      </p:pic>
      <p:sp>
        <p:nvSpPr>
          <p:cNvPr id="274" name="Line 4"/>
          <p:cNvSpPr/>
          <p:nvPr/>
        </p:nvSpPr>
        <p:spPr>
          <a:xfrm>
            <a:off x="7011720" y="4846320"/>
            <a:ext cx="1652760" cy="53244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Line 5"/>
          <p:cNvSpPr/>
          <p:nvPr/>
        </p:nvSpPr>
        <p:spPr>
          <a:xfrm flipH="1">
            <a:off x="6590160" y="4848840"/>
            <a:ext cx="424800" cy="12895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Line 7"/>
          <p:cNvSpPr/>
          <p:nvPr/>
        </p:nvSpPr>
        <p:spPr>
          <a:xfrm>
            <a:off x="7021080" y="4853880"/>
            <a:ext cx="1579320" cy="17244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TextBox 18"/>
          <p:cNvSpPr/>
          <p:nvPr/>
        </p:nvSpPr>
        <p:spPr>
          <a:xfrm>
            <a:off x="371880" y="2408400"/>
            <a:ext cx="860544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vector       is the inertial velocity expressed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body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know if the aircraft is ascending you need to know the vector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inertial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calculate this vector, we need to know the orientation of the aircraft.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8" name="Picture 19" descr=""/>
          <p:cNvPicPr/>
          <p:nvPr/>
        </p:nvPicPr>
        <p:blipFill>
          <a:blip r:embed="rId5"/>
          <a:stretch/>
        </p:blipFill>
        <p:spPr>
          <a:xfrm>
            <a:off x="1742760" y="2437200"/>
            <a:ext cx="316080" cy="303480"/>
          </a:xfrm>
          <a:prstGeom prst="rect">
            <a:avLst/>
          </a:prstGeom>
          <a:ln w="0">
            <a:noFill/>
          </a:ln>
        </p:spPr>
      </p:pic>
      <p:sp>
        <p:nvSpPr>
          <p:cNvPr id="279" name="Rectangle 4"/>
          <p:cNvSpPr/>
          <p:nvPr/>
        </p:nvSpPr>
        <p:spPr>
          <a:xfrm>
            <a:off x="225000" y="2307600"/>
            <a:ext cx="8752680" cy="388764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0" name="Picture 6" descr=""/>
          <p:cNvPicPr/>
          <p:nvPr/>
        </p:nvPicPr>
        <p:blipFill>
          <a:blip r:embed="rId6"/>
          <a:stretch/>
        </p:blipFill>
        <p:spPr>
          <a:xfrm>
            <a:off x="3908160" y="3611160"/>
            <a:ext cx="316080" cy="239760"/>
          </a:xfrm>
          <a:prstGeom prst="rect">
            <a:avLst/>
          </a:prstGeom>
          <a:ln w="0">
            <a:noFill/>
          </a:ln>
        </p:spPr>
      </p:pic>
      <p:pic>
        <p:nvPicPr>
          <p:cNvPr id="281" name="Picture 20" descr=""/>
          <p:cNvPicPr/>
          <p:nvPr/>
        </p:nvPicPr>
        <p:blipFill>
          <a:blip r:embed="rId7"/>
          <a:stretch/>
        </p:blipFill>
        <p:spPr>
          <a:xfrm>
            <a:off x="8581680" y="4819680"/>
            <a:ext cx="316080" cy="239760"/>
          </a:xfrm>
          <a:prstGeom prst="rect">
            <a:avLst/>
          </a:prstGeom>
          <a:ln w="0">
            <a:noFill/>
          </a:ln>
        </p:spPr>
      </p:pic>
      <p:sp>
        <p:nvSpPr>
          <p:cNvPr id="282" name="TextBox 13"/>
          <p:cNvSpPr/>
          <p:nvPr/>
        </p:nvSpPr>
        <p:spPr>
          <a:xfrm>
            <a:off x="3857400" y="4482000"/>
            <a:ext cx="111276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ff0000"/>
                </a:solidFill>
                <a:latin typeface="Arial"/>
                <a:ea typeface="Arial"/>
              </a:rPr>
              <a:t>False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7" descr="tempest_low.JPG"/>
          <p:cNvPicPr/>
          <p:nvPr/>
        </p:nvPicPr>
        <p:blipFill>
          <a:blip r:embed="rId1"/>
          <a:srcRect l="0" t="3582" r="0" b="37946"/>
          <a:stretch/>
        </p:blipFill>
        <p:spPr>
          <a:xfrm>
            <a:off x="137880" y="96840"/>
            <a:ext cx="2879280" cy="11210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3159360" y="230760"/>
            <a:ext cx="5384520" cy="7326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Outline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24" name="Rectangle 3"/>
          <p:cNvSpPr/>
          <p:nvPr/>
        </p:nvSpPr>
        <p:spPr>
          <a:xfrm>
            <a:off x="324000" y="1472040"/>
            <a:ext cx="5078520" cy="19555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What is A/C Dynamics About?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Course Logistics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Nomenclature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160" cy="73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Aircraft Dynamics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6" name="TextBox 3"/>
          <p:cNvSpPr/>
          <p:nvPr/>
        </p:nvSpPr>
        <p:spPr>
          <a:xfrm>
            <a:off x="933120" y="1598760"/>
            <a:ext cx="58640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Newton’s Laws     (ASEN 2703)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7" name="TextBox 4"/>
          <p:cNvSpPr/>
          <p:nvPr/>
        </p:nvSpPr>
        <p:spPr>
          <a:xfrm>
            <a:off x="543960" y="2269080"/>
            <a:ext cx="62924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+ Aerodynamics       (ASEN 2702,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ASEN 3711)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8" name="TextBox 5"/>
          <p:cNvSpPr/>
          <p:nvPr/>
        </p:nvSpPr>
        <p:spPr>
          <a:xfrm>
            <a:off x="920520" y="3574800"/>
            <a:ext cx="58734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Aircraft Dynamics (ASEN 3728)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9" name="Straight Connector 8"/>
          <p:cNvSpPr/>
          <p:nvPr/>
        </p:nvSpPr>
        <p:spPr>
          <a:xfrm>
            <a:off x="595800" y="3433320"/>
            <a:ext cx="6124680" cy="360"/>
          </a:xfrm>
          <a:prstGeom prst="line">
            <a:avLst/>
          </a:prstGeom>
          <a:ln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30" name="TextBox 15"/>
          <p:cNvSpPr/>
          <p:nvPr/>
        </p:nvSpPr>
        <p:spPr>
          <a:xfrm>
            <a:off x="6818400" y="1524960"/>
            <a:ext cx="21679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Inertial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Reference Frame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1" name="TextBox 16"/>
          <p:cNvSpPr/>
          <p:nvPr/>
        </p:nvSpPr>
        <p:spPr>
          <a:xfrm>
            <a:off x="6857640" y="2458080"/>
            <a:ext cx="21628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Body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Reference Frame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2" name="TextBox 17"/>
          <p:cNvSpPr/>
          <p:nvPr/>
        </p:nvSpPr>
        <p:spPr>
          <a:xfrm>
            <a:off x="893880" y="5223960"/>
            <a:ext cx="5617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Nonlinear Equations of Motion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3" name="Right Arrow 18"/>
          <p:cNvSpPr/>
          <p:nvPr/>
        </p:nvSpPr>
        <p:spPr>
          <a:xfrm rot="5400000">
            <a:off x="3705480" y="4543200"/>
            <a:ext cx="807480" cy="399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080"/>
          </a:solidFill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160" cy="733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Course Hub: Canvas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160" cy="73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My Assumptions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343800" y="1177920"/>
            <a:ext cx="5463000" cy="46814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material is challenging, and can take multiple engagements to understand fully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 student who comes to my office or asks a question wants to learn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It may take multiple ways of explaining a concept before a student understands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We must work together to help you find the way to understand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Taking notes in class and doing the homework yourselves are critical steps to understanding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 am trying to bring you to the point of understanding, not just give you the answer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We will have fun this semester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7" name="Picture 3" descr=""/>
          <p:cNvPicPr/>
          <p:nvPr/>
        </p:nvPicPr>
        <p:blipFill>
          <a:blip r:embed="rId1"/>
          <a:stretch/>
        </p:blipFill>
        <p:spPr>
          <a:xfrm>
            <a:off x="5954400" y="3519360"/>
            <a:ext cx="2730960" cy="13647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238" name="Picture 4" descr=""/>
          <p:cNvPicPr/>
          <p:nvPr/>
        </p:nvPicPr>
        <p:blipFill>
          <a:blip r:embed="rId2"/>
          <a:stretch/>
        </p:blipFill>
        <p:spPr>
          <a:xfrm>
            <a:off x="5954400" y="1737720"/>
            <a:ext cx="2730960" cy="136476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160" cy="733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Action Items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8160" cy="5210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Today: Make sure you can log in to Gradescope – we will use it in class on Tues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Every Week (including Next Week)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Tuesday: Reading Quiz due Midnight (Released Monday)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Thursday: Homework due Midnight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0" y="578160"/>
            <a:ext cx="9142920" cy="513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85680"/>
            <a:ext cx="8228160" cy="73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3728.O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37080" y="4307040"/>
            <a:ext cx="9053640" cy="1894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Once a week I will feature course-related memes and videos from the Internet.</a:t>
            </a:r>
            <a:endParaRPr b="0" lang="en-US" sz="2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Students should submit links to memes and videos on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topics related to the course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(not about the course).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44" name="Picture 2" descr="http://headblitz.com/wp-content/uploads/2012/03/tosh0.jpg"/>
          <p:cNvPicPr/>
          <p:nvPr/>
        </p:nvPicPr>
        <p:blipFill>
          <a:blip r:embed="rId1"/>
          <a:stretch/>
        </p:blipFill>
        <p:spPr>
          <a:xfrm>
            <a:off x="1717920" y="959040"/>
            <a:ext cx="5622480" cy="3310200"/>
          </a:xfrm>
          <a:prstGeom prst="rect">
            <a:avLst/>
          </a:prstGeom>
          <a:ln w="0">
            <a:solidFill>
              <a:srgbClr val="b3b3b3"/>
            </a:solidFill>
          </a:ln>
        </p:spPr>
      </p:pic>
      <p:sp>
        <p:nvSpPr>
          <p:cNvPr id="245" name="Rectangle 5"/>
          <p:cNvSpPr/>
          <p:nvPr/>
        </p:nvSpPr>
        <p:spPr>
          <a:xfrm>
            <a:off x="3053880" y="1974960"/>
            <a:ext cx="3239640" cy="806400"/>
          </a:xfrm>
          <a:prstGeom prst="rect">
            <a:avLst/>
          </a:prstGeom>
          <a:solidFill>
            <a:srgbClr val="0070c0"/>
          </a:solidFill>
          <a:ln w="12700">
            <a:solidFill>
              <a:srgbClr val="40404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Rectangle 3"/>
          <p:cNvSpPr/>
          <p:nvPr/>
        </p:nvSpPr>
        <p:spPr>
          <a:xfrm>
            <a:off x="3065040" y="1860840"/>
            <a:ext cx="323892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a6a6a6"/>
                </a:solidFill>
                <a:latin typeface="Rockwell Extra Bold"/>
                <a:ea typeface="Arial"/>
              </a:rPr>
              <a:t>3728</a:t>
            </a:r>
            <a:r>
              <a:rPr b="1" lang="en-US" sz="6000" spc="-1" strike="noStrike">
                <a:solidFill>
                  <a:srgbClr val="ff0000"/>
                </a:solidFill>
                <a:latin typeface="Rockwell Extra Bold"/>
                <a:ea typeface="Arial"/>
              </a:rPr>
              <a:t>.</a:t>
            </a:r>
            <a:r>
              <a:rPr b="1" lang="en-US" sz="6000" spc="-1" strike="noStrike">
                <a:solidFill>
                  <a:srgbClr val="a6a6a6"/>
                </a:solidFill>
                <a:latin typeface="Rockwell Extra Bold"/>
                <a:ea typeface="Arial"/>
              </a:rPr>
              <a:t>O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247" name="Picture 7" descr="Boulder FL master.eps"/>
          <p:cNvPicPr/>
          <p:nvPr/>
        </p:nvPicPr>
        <p:blipFill>
          <a:blip r:embed="rId2"/>
          <a:srcRect l="0" t="0" r="77874" b="0"/>
          <a:stretch/>
        </p:blipFill>
        <p:spPr>
          <a:xfrm rot="210000">
            <a:off x="2514600" y="2942640"/>
            <a:ext cx="240840" cy="21960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3"/>
          <a:stretch/>
        </p:blipFill>
        <p:spPr>
          <a:xfrm>
            <a:off x="1301040" y="820440"/>
            <a:ext cx="6241680" cy="356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2" presetSubtype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10" descr=""/>
          <p:cNvPicPr/>
          <p:nvPr/>
        </p:nvPicPr>
        <p:blipFill>
          <a:blip r:embed="rId1"/>
          <a:stretch/>
        </p:blipFill>
        <p:spPr>
          <a:xfrm>
            <a:off x="1010880" y="857160"/>
            <a:ext cx="6263640" cy="5361120"/>
          </a:xfrm>
          <a:prstGeom prst="rect">
            <a:avLst/>
          </a:prstGeom>
          <a:ln w="0">
            <a:noFill/>
          </a:ln>
        </p:spPr>
      </p:pic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160" cy="6573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3728.O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1" name="Rectangle 1"/>
          <p:cNvSpPr/>
          <p:nvPr/>
        </p:nvSpPr>
        <p:spPr>
          <a:xfrm>
            <a:off x="4423320" y="1821240"/>
            <a:ext cx="2607840" cy="615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52" name="Content Placeholder 4" descr=""/>
          <p:cNvPicPr/>
          <p:nvPr/>
        </p:nvPicPr>
        <p:blipFill>
          <a:blip r:embed="rId2"/>
          <a:srcRect l="0" t="0" r="0" b="5897"/>
          <a:stretch/>
        </p:blipFill>
        <p:spPr>
          <a:xfrm>
            <a:off x="5070600" y="857160"/>
            <a:ext cx="2082240" cy="2376000"/>
          </a:xfrm>
          <a:prstGeom prst="rect">
            <a:avLst/>
          </a:prstGeom>
          <a:ln w="9525">
            <a:noFill/>
          </a:ln>
        </p:spPr>
      </p:pic>
      <p:pic>
        <p:nvPicPr>
          <p:cNvPr id="253" name="Picture 2" descr=""/>
          <p:cNvPicPr/>
          <p:nvPr/>
        </p:nvPicPr>
        <p:blipFill>
          <a:blip r:embed="rId3"/>
          <a:stretch/>
        </p:blipFill>
        <p:spPr>
          <a:xfrm>
            <a:off x="4213800" y="3481200"/>
            <a:ext cx="4726800" cy="255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42972</TotalTime>
  <Application>LibreOffice/7.3.7.2$Linux_X86_64 LibreOffice_project/30$Build-2</Application>
  <AppVersion>15.0000</AppVersion>
  <Words>2626</Words>
  <Paragraphs>400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2025-01-13T09:46:24Z</dcterms:modified>
  <cp:revision>320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17</vt:i4>
  </property>
  <property fmtid="{D5CDD505-2E9C-101B-9397-08002B2CF9AE}" pid="3" name="MMClips">
    <vt:i4>5</vt:i4>
  </property>
  <property fmtid="{D5CDD505-2E9C-101B-9397-08002B2CF9AE}" pid="4" name="Notes">
    <vt:i4>32</vt:i4>
  </property>
  <property fmtid="{D5CDD505-2E9C-101B-9397-08002B2CF9AE}" pid="5" name="PresentationFormat">
    <vt:lpwstr>On-screen Show (4:3)</vt:lpwstr>
  </property>
  <property fmtid="{D5CDD505-2E9C-101B-9397-08002B2CF9AE}" pid="6" name="Slides">
    <vt:i4>56</vt:i4>
  </property>
  <property fmtid="{D5CDD505-2E9C-101B-9397-08002B2CF9AE}" pid="7" name="Version">
    <vt:i4>1</vt:i4>
  </property>
</Properties>
</file>